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embeddedFontLst>
    <p:embeddedFont>
      <p:font typeface="Play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cbOZ4TvW2xn7WXMFXvOTfZ81n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52bd1971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b52bd197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52bd1971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b52bd1971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Origen de imagen: biblioteca de contenido de Microsoft 365</a:t>
            </a:r>
            <a:br>
              <a:rPr lang="es-ES"/>
            </a:br>
            <a:r>
              <a:rPr lang="es-ES"/>
              <a:t>El café es una de las bebidas más consumidas a nivel mundial y destaca por su aroma y sabor únicos. Se cultiva principalmente en regiones tropicales y existen diversas variedades que ofrecen diferentes matices de sabor. Además, el café es parte fundamental de muchas culturas y rituales sociales.</a:t>
            </a: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4cb8c82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4cb8c82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b4cb8c82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4cb8c82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4cb8c828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3b4cb8c828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4cb8c82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4cb8c8280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b4cb8c8280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4cb8c828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4cb8c828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b4cb8c828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0"/>
            <a:ext cx="12192000" cy="2877832"/>
          </a:xfrm>
          <a:custGeom>
            <a:avLst/>
            <a:gdLst/>
            <a:ahLst/>
            <a:cxnLst/>
            <a:rect l="l" t="t" r="r" b="b"/>
            <a:pathLst>
              <a:path w="12192000" h="2877832" extrusionOk="0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727D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638881" y="390525"/>
            <a:ext cx="10909640" cy="151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"/>
              <a:buNone/>
            </a:pPr>
            <a:r>
              <a:rPr lang="es-ES" sz="6600" b="1">
                <a:solidFill>
                  <a:srgbClr val="FFFFFF"/>
                </a:solidFill>
              </a:rPr>
              <a:t>MERCADO GLOBAL DEL CAFÉ</a:t>
            </a:r>
            <a:endParaRPr sz="6600">
              <a:solidFill>
                <a:srgbClr val="FFFFFF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2895601" y="1900826"/>
            <a:ext cx="6396204" cy="662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s-ES" b="1">
                <a:solidFill>
                  <a:srgbClr val="FFFFFF"/>
                </a:solidFill>
              </a:rPr>
              <a:t>Exploratory Data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974206" y="1753266"/>
            <a:ext cx="4243589" cy="18288"/>
          </a:xfrm>
          <a:custGeom>
            <a:avLst/>
            <a:gdLst/>
            <a:ahLst/>
            <a:cxnLst/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3169" y="3067050"/>
            <a:ext cx="6042613" cy="301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6A5846-9DB4-D971-8818-53944F549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F12DB65-21DE-52DA-4600-5EDA0704B4EE}"/>
              </a:ext>
            </a:extLst>
          </p:cNvPr>
          <p:cNvSpPr txBox="1"/>
          <p:nvPr/>
        </p:nvSpPr>
        <p:spPr>
          <a:xfrm>
            <a:off x="175846" y="5920154"/>
            <a:ext cx="2772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Blanca García</a:t>
            </a:r>
          </a:p>
          <a:p>
            <a:r>
              <a:rPr lang="es-ES" b="1" dirty="0"/>
              <a:t>Diana hoyos</a:t>
            </a:r>
          </a:p>
          <a:p>
            <a:r>
              <a:rPr lang="es-ES" b="1" dirty="0"/>
              <a:t>Lucia Luzuriaga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7"/>
    </mc:Choice>
    <mc:Fallback xmlns="">
      <p:transition spd="slow" advTm="14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0" y="0"/>
            <a:ext cx="6741994" cy="6858000"/>
          </a:xfrm>
          <a:custGeom>
            <a:avLst/>
            <a:gdLst/>
            <a:ahLst/>
            <a:cxnLst/>
            <a:rect l="l" t="t" r="r" b="b"/>
            <a:pathLst>
              <a:path w="6568309" h="6858000" extrusionOk="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391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/>
          </p:nvPr>
        </p:nvSpPr>
        <p:spPr>
          <a:xfrm>
            <a:off x="216100" y="83600"/>
            <a:ext cx="119760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es-ES" b="1"/>
              <a:t>RELACIÓN ENTRE PRODUCCIÓN, EXPORTACIÓN Y CONSUMO</a:t>
            </a:r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body" idx="1"/>
          </p:nvPr>
        </p:nvSpPr>
        <p:spPr>
          <a:xfrm>
            <a:off x="698600" y="2190438"/>
            <a:ext cx="4878600" cy="3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Los países con </a:t>
            </a:r>
            <a:r>
              <a:rPr lang="es-ES" sz="1800" b="1"/>
              <a:t>mayor producción </a:t>
            </a:r>
            <a:r>
              <a:rPr lang="es-ES" sz="1800"/>
              <a:t>concentran también los</a:t>
            </a:r>
            <a:r>
              <a:rPr lang="es-ES" sz="1800" b="1"/>
              <a:t> mayores volúmenes de exportación.</a:t>
            </a:r>
            <a:endParaRPr sz="1800" b="1"/>
          </a:p>
          <a:p>
            <a:pPr marL="2286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/>
          </a:p>
          <a:p>
            <a:pPr marL="2286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El </a:t>
            </a:r>
            <a:r>
              <a:rPr lang="es-ES" sz="1800" b="1"/>
              <a:t>consumo interno</a:t>
            </a:r>
            <a:r>
              <a:rPr lang="es-ES" sz="1800"/>
              <a:t> en estos países es relativamente </a:t>
            </a:r>
            <a:r>
              <a:rPr lang="es-ES" sz="1800" b="1"/>
              <a:t>bajo </a:t>
            </a:r>
            <a:r>
              <a:rPr lang="es-ES" sz="1800"/>
              <a:t>en comparación con su producción total.</a:t>
            </a:r>
            <a:endParaRPr sz="1800"/>
          </a:p>
          <a:p>
            <a:pPr marL="2286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El valor del café en los principales productores está orientado principalmente al mercado internacional.</a:t>
            </a:r>
            <a:endParaRPr sz="2000"/>
          </a:p>
        </p:txBody>
      </p:sp>
      <p:pic>
        <p:nvPicPr>
          <p:cNvPr id="211" name="Google Shape;2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525" y="2077425"/>
            <a:ext cx="5408376" cy="41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52bd1971d_0_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b52bd1971d_0_1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6096000" h="6858000" extrusionOk="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27D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b52bd1971d_0_1"/>
          <p:cNvSpPr txBox="1">
            <a:spLocks noGrp="1"/>
          </p:cNvSpPr>
          <p:nvPr>
            <p:ph type="title"/>
          </p:nvPr>
        </p:nvSpPr>
        <p:spPr>
          <a:xfrm>
            <a:off x="1214250" y="58000"/>
            <a:ext cx="97635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2474"/>
              <a:buFont typeface="Play"/>
              <a:buNone/>
            </a:pPr>
            <a:r>
              <a:rPr lang="es-ES" sz="4850" b="1"/>
              <a:t>TIPOS DE PAÍSES EN EL MERCADO</a:t>
            </a:r>
            <a:endParaRPr sz="485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Play"/>
              <a:buNone/>
            </a:pPr>
            <a:r>
              <a:rPr lang="es-ES" sz="2000" b="1"/>
              <a:t>PRODUCCIÓN VS. EXPORTACIONES</a:t>
            </a:r>
            <a:br>
              <a:rPr lang="es-ES" sz="2800"/>
            </a:br>
            <a:endParaRPr sz="2800"/>
          </a:p>
        </p:txBody>
      </p:sp>
      <p:sp>
        <p:nvSpPr>
          <p:cNvPr id="219" name="Google Shape;219;g3b52bd1971d_0_1"/>
          <p:cNvSpPr txBox="1">
            <a:spLocks noGrp="1"/>
          </p:cNvSpPr>
          <p:nvPr>
            <p:ph type="body" idx="1"/>
          </p:nvPr>
        </p:nvSpPr>
        <p:spPr>
          <a:xfrm>
            <a:off x="472850" y="1728550"/>
            <a:ext cx="3632700" cy="4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457200" lvl="0" indent="-364331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s-ES" sz="4500">
                <a:solidFill>
                  <a:schemeClr val="lt1"/>
                </a:solidFill>
              </a:rPr>
              <a:t>Países productores orientados a la exportación.</a:t>
            </a:r>
            <a:endParaRPr sz="4500">
              <a:solidFill>
                <a:schemeClr val="lt1"/>
              </a:solidFill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500">
              <a:solidFill>
                <a:schemeClr val="lt1"/>
              </a:solidFill>
            </a:endParaRPr>
          </a:p>
          <a:p>
            <a:pPr marL="457200" lvl="0" indent="-364331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s-ES" sz="4500">
                <a:solidFill>
                  <a:schemeClr val="lt1"/>
                </a:solidFill>
              </a:rPr>
              <a:t>Países con alto consumo interno y menor producción.</a:t>
            </a:r>
            <a:endParaRPr sz="4500">
              <a:solidFill>
                <a:schemeClr val="lt1"/>
              </a:solidFill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500">
              <a:solidFill>
                <a:schemeClr val="lt1"/>
              </a:solidFill>
            </a:endParaRPr>
          </a:p>
          <a:p>
            <a:pPr marL="457200" lvl="0" indent="-364331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es-ES" sz="4500">
                <a:solidFill>
                  <a:schemeClr val="lt1"/>
                </a:solidFill>
              </a:rPr>
              <a:t>Países dependientes de importaciones para cubrir su consumo.</a:t>
            </a:r>
            <a:endParaRPr sz="2000"/>
          </a:p>
        </p:txBody>
      </p:sp>
      <p:pic>
        <p:nvPicPr>
          <p:cNvPr id="220" name="Google Shape;220;g3b52bd1971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50" y="1384125"/>
            <a:ext cx="7053051" cy="49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5" descr="Fotos gratis : taza de café, vaso, Caff americano, café de diente ...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294150" y="0"/>
            <a:ext cx="8897848" cy="69160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26" name="Google Shape;226;p15"/>
          <p:cNvSpPr/>
          <p:nvPr/>
        </p:nvSpPr>
        <p:spPr>
          <a:xfrm>
            <a:off x="3050" y="0"/>
            <a:ext cx="3291000" cy="69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0" y="0"/>
            <a:ext cx="7390200" cy="6915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838150" y="875725"/>
            <a:ext cx="4467300" cy="13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"/>
              <a:buNone/>
            </a:pPr>
            <a:r>
              <a:rPr lang="es-ES" b="1"/>
              <a:t>CONCLUSIONES</a:t>
            </a:r>
            <a:endParaRPr sz="4800" b="1"/>
          </a:p>
        </p:txBody>
      </p:sp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38200" y="2434200"/>
            <a:ext cx="7922100" cy="3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La </a:t>
            </a:r>
            <a:r>
              <a:rPr lang="es-ES" sz="1800" b="1"/>
              <a:t>producción </a:t>
            </a:r>
            <a:r>
              <a:rPr lang="es-ES" sz="1800"/>
              <a:t>de café está </a:t>
            </a:r>
            <a:r>
              <a:rPr lang="es-ES" sz="1800" b="1"/>
              <a:t>altamente concentrada</a:t>
            </a:r>
            <a:r>
              <a:rPr lang="es-ES" sz="1800"/>
              <a:t> en pocos países.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Existe una </a:t>
            </a:r>
            <a:r>
              <a:rPr lang="es-ES" sz="1800" b="1"/>
              <a:t>relación positiva</a:t>
            </a:r>
            <a:r>
              <a:rPr lang="es-ES" sz="1800"/>
              <a:t> entre </a:t>
            </a:r>
            <a:r>
              <a:rPr lang="es-ES" sz="1800" b="1"/>
              <a:t>producción </a:t>
            </a:r>
            <a:r>
              <a:rPr lang="es-ES" sz="1800"/>
              <a:t>y </a:t>
            </a:r>
            <a:r>
              <a:rPr lang="es-ES" sz="1800" b="1"/>
              <a:t>exportaciones</a:t>
            </a:r>
            <a:r>
              <a:rPr lang="es-ES" sz="1800"/>
              <a:t>.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El café </a:t>
            </a:r>
            <a:r>
              <a:rPr lang="es-ES" sz="1800" b="1"/>
              <a:t>Arábica </a:t>
            </a:r>
            <a:r>
              <a:rPr lang="es-ES" sz="1800"/>
              <a:t>concentra </a:t>
            </a:r>
            <a:r>
              <a:rPr lang="es-ES" sz="1800" b="1"/>
              <a:t>mayor </a:t>
            </a:r>
            <a:r>
              <a:rPr lang="es-ES" sz="1800"/>
              <a:t>valor total que el </a:t>
            </a:r>
            <a:r>
              <a:rPr lang="es-ES" sz="1800" b="1"/>
              <a:t>Robusta</a:t>
            </a:r>
            <a:r>
              <a:rPr lang="es-ES" sz="1800"/>
              <a:t>.</a:t>
            </a:r>
            <a:endParaRPr sz="1800"/>
          </a:p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Los países que </a:t>
            </a:r>
            <a:r>
              <a:rPr lang="es-ES" sz="1800" b="1"/>
              <a:t>más producen</a:t>
            </a:r>
            <a:r>
              <a:rPr lang="es-ES" sz="1800"/>
              <a:t> </a:t>
            </a:r>
            <a:r>
              <a:rPr lang="es-ES" sz="1800" b="1"/>
              <a:t>no </a:t>
            </a:r>
            <a:r>
              <a:rPr lang="es-ES" sz="1800"/>
              <a:t>son necesariamente los que</a:t>
            </a:r>
            <a:r>
              <a:rPr lang="es-ES" sz="1800" b="1"/>
              <a:t> más consumen.</a:t>
            </a:r>
            <a:endParaRPr sz="1800" b="1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b52bd1971d_0_24" descr="Fotos gratis : taza de café, vaso, Caff americano, café de diente ...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294150" y="0"/>
            <a:ext cx="8897848" cy="691600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35" name="Google Shape;235;g3b52bd1971d_0_24"/>
          <p:cNvSpPr/>
          <p:nvPr/>
        </p:nvSpPr>
        <p:spPr>
          <a:xfrm>
            <a:off x="3050" y="0"/>
            <a:ext cx="3291000" cy="69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b52bd1971d_0_24"/>
          <p:cNvSpPr/>
          <p:nvPr/>
        </p:nvSpPr>
        <p:spPr>
          <a:xfrm>
            <a:off x="0" y="0"/>
            <a:ext cx="7390200" cy="6915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b52bd1971d_0_24"/>
          <p:cNvSpPr txBox="1">
            <a:spLocks noGrp="1"/>
          </p:cNvSpPr>
          <p:nvPr>
            <p:ph type="body" idx="1"/>
          </p:nvPr>
        </p:nvSpPr>
        <p:spPr>
          <a:xfrm>
            <a:off x="839788" y="287638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/>
              <a:t>LIMITACIONES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238" name="Google Shape;238;g3b52bd1971d_0_24"/>
          <p:cNvSpPr txBox="1">
            <a:spLocks noGrp="1"/>
          </p:cNvSpPr>
          <p:nvPr>
            <p:ph type="body" idx="2"/>
          </p:nvPr>
        </p:nvSpPr>
        <p:spPr>
          <a:xfrm>
            <a:off x="839800" y="1712925"/>
            <a:ext cx="5157900" cy="447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Datos agregados a nivel país.</a:t>
            </a:r>
            <a:br>
              <a:rPr lang="es-ES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/>
              <a:t>No se consideran precios ni costes de producción.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b52bd1971d_0_24"/>
          <p:cNvSpPr txBox="1">
            <a:spLocks noGrp="1"/>
          </p:cNvSpPr>
          <p:nvPr>
            <p:ph type="body" idx="3"/>
          </p:nvPr>
        </p:nvSpPr>
        <p:spPr>
          <a:xfrm>
            <a:off x="6172200" y="287638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RECOMENDACIONES Y SIGUIENTES PASOS</a:t>
            </a:r>
            <a:endParaRPr/>
          </a:p>
        </p:txBody>
      </p:sp>
      <p:sp>
        <p:nvSpPr>
          <p:cNvPr id="240" name="Google Shape;240;g3b52bd1971d_0_24"/>
          <p:cNvSpPr txBox="1">
            <a:spLocks noGrp="1"/>
          </p:cNvSpPr>
          <p:nvPr>
            <p:ph type="body" idx="4"/>
          </p:nvPr>
        </p:nvSpPr>
        <p:spPr>
          <a:xfrm>
            <a:off x="6172200" y="1712775"/>
            <a:ext cx="5183100" cy="447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34327" algn="l" rtl="0"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s-ES"/>
              <a:t>Incorporar precios para estimar valor económico real.</a:t>
            </a:r>
            <a:br>
              <a:rPr lang="es-ES"/>
            </a:b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s-ES"/>
              <a:t>Analizar la evolución temporal con datos más recientes.</a:t>
            </a:r>
            <a:br>
              <a:rPr lang="es-ES"/>
            </a:b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s-ES"/>
              <a:t>Incluir factores externos como clima o políticas comerciales.</a:t>
            </a:r>
            <a:br>
              <a:rPr lang="es-ES"/>
            </a:b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s-ES"/>
              <a:t>Clasificar países según su rol en el mercado del café.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85800" y="685799"/>
            <a:ext cx="6802718" cy="5486401"/>
          </a:xfrm>
          <a:prstGeom prst="rect">
            <a:avLst/>
          </a:prstGeom>
          <a:solidFill>
            <a:srgbClr val="DCC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938299" y="1049031"/>
            <a:ext cx="56247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"/>
              <a:buNone/>
            </a:pPr>
            <a:r>
              <a:rPr lang="es-ES" b="1"/>
              <a:t>EDA DEL MERCADO GLOBAL DEL CAFÉ</a:t>
            </a:r>
            <a:endParaRPr b="1">
              <a:solidFill>
                <a:srgbClr val="595959"/>
              </a:solidFill>
            </a:endParaRPr>
          </a:p>
        </p:txBody>
      </p:sp>
      <p:sp>
        <p:nvSpPr>
          <p:cNvPr id="102" name="Google Shape;102;p2"/>
          <p:cNvSpPr txBox="1">
            <a:spLocks noGrp="1"/>
          </p:cNvSpPr>
          <p:nvPr>
            <p:ph type="body" idx="2"/>
          </p:nvPr>
        </p:nvSpPr>
        <p:spPr>
          <a:xfrm>
            <a:off x="1335800" y="2447324"/>
            <a:ext cx="4117800" cy="3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Contexto del problema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Hipótesis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Descripción de los datos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Limpieza y preprocesado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Análisis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Verificación de hipótesis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s-ES" sz="1800"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sz="1800"/>
              <a:t>Recomendaciones</a:t>
            </a:r>
            <a:endParaRPr sz="1800"/>
          </a:p>
        </p:txBody>
      </p:sp>
      <p:pic>
        <p:nvPicPr>
          <p:cNvPr id="103" name="Google Shape;103;p2" descr="Cerezas de café crudas en una rama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274" r="28626" b="-2"/>
          <a:stretch/>
        </p:blipFill>
        <p:spPr>
          <a:xfrm>
            <a:off x="6738413" y="685799"/>
            <a:ext cx="4840443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3946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39171"/>
              </a:gs>
              <a:gs pos="100000">
                <a:srgbClr val="ABC4A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 descr="Mapa&#10;&#10;El contenido generado por IA puede ser incorrecto."/>
          <p:cNvPicPr preferRelativeResize="0"/>
          <p:nvPr/>
        </p:nvPicPr>
        <p:blipFill rotWithShape="1">
          <a:blip r:embed="rId5">
            <a:alphaModFix amt="35000"/>
          </a:blip>
          <a:srcRect r="17777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1307050" y="432500"/>
            <a:ext cx="9656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"/>
              <a:buNone/>
            </a:pPr>
            <a:r>
              <a:rPr lang="es-ES" b="1"/>
              <a:t>CONTEXTO Y OBJETIVO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10868773" y="150336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11205353" y="1255161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1337908" y="1642405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0" y="1770125"/>
            <a:ext cx="12205200" cy="2391000"/>
          </a:xfrm>
          <a:prstGeom prst="rect">
            <a:avLst/>
          </a:prstGeom>
          <a:solidFill>
            <a:srgbClr val="C4B9A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3"/>
          <p:cNvCxnSpPr/>
          <p:nvPr/>
        </p:nvCxnSpPr>
        <p:spPr>
          <a:xfrm>
            <a:off x="623622" y="373056"/>
            <a:ext cx="0" cy="6476066"/>
          </a:xfrm>
          <a:prstGeom prst="straightConnector1">
            <a:avLst/>
          </a:prstGeom>
          <a:noFill/>
          <a:ln w="25400" cap="sq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4390975" y="2113425"/>
            <a:ext cx="41247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ES" sz="1800" b="1"/>
              <a:t>Cultivo en Regiones Tropicales</a:t>
            </a:r>
            <a:endParaRPr/>
          </a:p>
          <a:p>
            <a:pPr marL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ES" sz="1800"/>
              <a:t>Se cultiva en regiones tropicales, donde el clima favorece granos de alta calidad.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843900" y="2113425"/>
            <a:ext cx="3195900" cy="19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800" b="1">
                <a:solidFill>
                  <a:schemeClr val="dk1"/>
                </a:solidFill>
              </a:rPr>
              <a:t>Popularidad Global del Café</a:t>
            </a:r>
            <a:endParaRPr sz="280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El café es una de las bebidas más consumidas en el mundo, valorado por su aroma y sabor únicos.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8732725" y="2113425"/>
            <a:ext cx="3296400" cy="17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800" b="1"/>
              <a:t>Diversidad y Cultura Cafetera</a:t>
            </a:r>
            <a:endParaRPr sz="2800"/>
          </a:p>
          <a:p>
            <a:pPr marL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800"/>
              <a:t>Existen múltiples variedades con sabores distintos. El café es parte esencial de muchas culturas y momentos sociales.</a:t>
            </a:r>
            <a:endParaRPr sz="2800"/>
          </a:p>
        </p:txBody>
      </p:sp>
      <p:sp>
        <p:nvSpPr>
          <p:cNvPr id="120" name="Google Shape;120;p3"/>
          <p:cNvSpPr txBox="1"/>
          <p:nvPr/>
        </p:nvSpPr>
        <p:spPr>
          <a:xfrm>
            <a:off x="1478200" y="4703250"/>
            <a:ext cx="100242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</a:rPr>
              <a:t>Objetivo del EDA: analizar producción, consumo y comercio internacional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550275" y="5583600"/>
            <a:ext cx="95907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>
                <a:solidFill>
                  <a:schemeClr val="dk1"/>
                </a:solidFill>
              </a:rPr>
              <a:t>Evaluar si el valor generado se distribuye homogéneamente entre países.</a:t>
            </a:r>
            <a:endParaRPr sz="2200" b="1">
              <a:solidFill>
                <a:schemeClr val="dk1"/>
              </a:solidFill>
            </a:endParaRPr>
          </a:p>
        </p:txBody>
      </p:sp>
      <p:cxnSp>
        <p:nvCxnSpPr>
          <p:cNvPr id="122" name="Google Shape;122;p3"/>
          <p:cNvCxnSpPr/>
          <p:nvPr/>
        </p:nvCxnSpPr>
        <p:spPr>
          <a:xfrm>
            <a:off x="4260075" y="1774675"/>
            <a:ext cx="6600" cy="2375400"/>
          </a:xfrm>
          <a:prstGeom prst="straightConnector1">
            <a:avLst/>
          </a:prstGeom>
          <a:noFill/>
          <a:ln w="25400" cap="sq" cmpd="sng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23" name="Google Shape;123;p3"/>
          <p:cNvCxnSpPr/>
          <p:nvPr/>
        </p:nvCxnSpPr>
        <p:spPr>
          <a:xfrm flipH="1">
            <a:off x="8639975" y="1781225"/>
            <a:ext cx="4500" cy="2368800"/>
          </a:xfrm>
          <a:prstGeom prst="straightConnector1">
            <a:avLst/>
          </a:prstGeom>
          <a:noFill/>
          <a:ln w="25400" cap="sq" cmpd="sng">
            <a:solidFill>
              <a:schemeClr val="dk1"/>
            </a:solidFill>
            <a:prstDash val="solid"/>
            <a:bevel/>
            <a:headEnd type="none" w="sm" len="sm"/>
            <a:tailEnd type="none" w="sm" len="sm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7C6519A-6DA7-3C9D-BC43-6AE8CC2F8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6"/>
    </mc:Choice>
    <mc:Fallback xmlns="">
      <p:transition spd="slow" advTm="5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4" descr="Tazas de café"/>
          <p:cNvPicPr preferRelativeResize="0"/>
          <p:nvPr/>
        </p:nvPicPr>
        <p:blipFill rotWithShape="1">
          <a:blip r:embed="rId5">
            <a:alphaModFix amt="55000"/>
          </a:blip>
          <a:srcRect t="13406" b="2323"/>
          <a:stretch/>
        </p:blipFill>
        <p:spPr>
          <a:xfrm>
            <a:off x="20" y="-9107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4102675" y="170800"/>
            <a:ext cx="31890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lay"/>
              <a:buNone/>
            </a:pPr>
            <a:r>
              <a:rPr lang="es-ES" b="1">
                <a:solidFill>
                  <a:srgbClr val="FFFFFF"/>
                </a:solidFill>
              </a:rPr>
              <a:t>HIPÓTESIS</a:t>
            </a:r>
            <a:endParaRPr b="1"/>
          </a:p>
        </p:txBody>
      </p:sp>
      <p:sp>
        <p:nvSpPr>
          <p:cNvPr id="131" name="Google Shape;131;p4"/>
          <p:cNvSpPr/>
          <p:nvPr/>
        </p:nvSpPr>
        <p:spPr>
          <a:xfrm rot="10800000" flipH="1">
            <a:off x="7891977" y="2093687"/>
            <a:ext cx="4083300" cy="4083300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538650" y="1963150"/>
            <a:ext cx="10706100" cy="444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1124750" y="2093675"/>
            <a:ext cx="9556500" cy="4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/>
              <a:t>✔️ Análisis Univariante</a:t>
            </a:r>
            <a:endParaRPr sz="20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H1: Distribución desigual del valor.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800"/>
              <a:t>✔️ Análisis Bivariante</a:t>
            </a:r>
            <a:endParaRPr sz="20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H2: Relación positiva entre producción y exportaciones de cada país.</a:t>
            </a:r>
            <a:endParaRPr sz="2000"/>
          </a:p>
          <a:p>
            <a:pPr marL="2286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H3: Los países productores de Arábica concentran mayor valor total que los de Robusta. 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800"/>
              <a:t>✔️ Análisis Multivariante</a:t>
            </a:r>
            <a:endParaRPr sz="2000"/>
          </a:p>
          <a:p>
            <a:pPr marL="228600" lvl="0" indent="-2413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s-ES" sz="2000"/>
              <a:t>H4: Los países que más producen no son necesariamente los que más consumen.</a:t>
            </a:r>
            <a:endParaRPr sz="20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03A4A9-CF4A-B7F1-AA84-429BF8029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6"/>
    </mc:Choice>
    <mc:Fallback xmlns="">
      <p:transition spd="slow" advTm="41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A391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2749350" y="223850"/>
            <a:ext cx="66933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s-ES" b="1"/>
              <a:t>DATOS Y PREPARACIÓN</a:t>
            </a:r>
            <a:endParaRPr b="1"/>
          </a:p>
        </p:txBody>
      </p:sp>
      <p:pic>
        <p:nvPicPr>
          <p:cNvPr id="141" name="Google Shape;141;p5" descr="Un pastel de chocolate en la tierra&#10;&#10;El contenido generado por IA puede ser incorrecto."/>
          <p:cNvPicPr preferRelativeResize="0"/>
          <p:nvPr/>
        </p:nvPicPr>
        <p:blipFill rotWithShape="1">
          <a:blip r:embed="rId5">
            <a:alphaModFix/>
          </a:blip>
          <a:srcRect t="6405" b="6405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 extrusionOk="0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2" name="Google Shape;142;p5"/>
          <p:cNvSpPr txBox="1">
            <a:spLocks noGrp="1"/>
          </p:cNvSpPr>
          <p:nvPr>
            <p:ph type="body" idx="1"/>
          </p:nvPr>
        </p:nvSpPr>
        <p:spPr>
          <a:xfrm>
            <a:off x="5767350" y="1332750"/>
            <a:ext cx="6240600" cy="4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 b="1"/>
              <a:t>Fuente:</a:t>
            </a:r>
            <a:r>
              <a:rPr lang="es-ES" sz="2200"/>
              <a:t> International Coffee Organization (ICO) – Kaggle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/>
              <a:t>Datos por país y año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/>
              <a:t>Variables: producción, consumo, exportaciones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/>
              <a:t>Transformación a formato largo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-ES" sz="2200"/>
              <a:t>Estandarización y limpieza de datos</a:t>
            </a:r>
            <a:endParaRPr sz="2200"/>
          </a:p>
          <a:p>
            <a:pPr marL="2286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0C0EB4-D85B-5767-DA08-195DECD23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97"/>
    </mc:Choice>
    <mc:Fallback xmlns="">
      <p:transition spd="slow" advTm="5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4cb8c8280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b4cb8c8280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g3b4cb8c828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BE6BEA3-E238-6383-963B-C22356D7D7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6"/>
    </mc:Choice>
    <mc:Fallback>
      <p:transition spd="slow" advTm="2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4cb8c8280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b4cb8c8280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g3b4cb8c8280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4FCB0C5-E829-49D8-ED8A-C1E82A4BA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7"/>
    </mc:Choice>
    <mc:Fallback>
      <p:transition spd="slow" advTm="34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4cb8c8280_0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b4cb8c8280_0_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g3b4cb8c8280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B33668-A625-B97C-841A-E59DBB28A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77"/>
    </mc:Choice>
    <mc:Fallback>
      <p:transition spd="slow" advTm="4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4cb8c8280_0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3b4cb8c8280_0_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g3b4cb8c8280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BB09493-DAA3-7924-7703-3DC129127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8"/>
    </mc:Choice>
    <mc:Fallback>
      <p:transition spd="slow" advTm="30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484</Words>
  <Application>Microsoft Office PowerPoint</Application>
  <PresentationFormat>Panorámica</PresentationFormat>
  <Paragraphs>73</Paragraphs>
  <Slides>13</Slides>
  <Notes>13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Play</vt:lpstr>
      <vt:lpstr>Calibri</vt:lpstr>
      <vt:lpstr>Arial</vt:lpstr>
      <vt:lpstr>Tema de Office</vt:lpstr>
      <vt:lpstr>MERCADO GLOBAL DEL CAFÉ</vt:lpstr>
      <vt:lpstr>EDA DEL MERCADO GLOBAL DEL CAFÉ</vt:lpstr>
      <vt:lpstr>CONTEXTO Y OBJETIVO</vt:lpstr>
      <vt:lpstr>HIPÓTESIS</vt:lpstr>
      <vt:lpstr>DATOS Y PREPARACIÓN</vt:lpstr>
      <vt:lpstr>Presentación de PowerPoint</vt:lpstr>
      <vt:lpstr>Presentación de PowerPoint</vt:lpstr>
      <vt:lpstr>Presentación de PowerPoint</vt:lpstr>
      <vt:lpstr>Presentación de PowerPoint</vt:lpstr>
      <vt:lpstr>RELACIÓN ENTRE PRODUCCIÓN, EXPORTACIÓN Y CONSUMO</vt:lpstr>
      <vt:lpstr>TIPOS DE PAÍSES EN EL MERCADO PRODUCCIÓN VS. EXPORTACIONES 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Diana Hoyos Toscano</dc:creator>
  <cp:lastModifiedBy>Diana Hoyos Toscano</cp:lastModifiedBy>
  <cp:revision>3</cp:revision>
  <dcterms:created xsi:type="dcterms:W3CDTF">2025-12-16T08:44:30Z</dcterms:created>
  <dcterms:modified xsi:type="dcterms:W3CDTF">2026-01-08T10:25:42Z</dcterms:modified>
</cp:coreProperties>
</file>